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61589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3681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163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66371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1222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318031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643775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59778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3478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8A76E-24E8-40A3-8179-A6EFF163692A}" type="datetimeFigureOut">
              <a:rPr lang="en-ZA" smtClean="0"/>
              <a:t>2023/02/24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86403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8A76E-24E8-40A3-8179-A6EFF163692A}" type="datetimeFigureOut">
              <a:rPr lang="en-ZA" smtClean="0"/>
              <a:t>2023/02/24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44753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8A76E-24E8-40A3-8179-A6EFF163692A}" type="datetimeFigureOut">
              <a:rPr lang="en-ZA" smtClean="0"/>
              <a:t>2023/02/24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404485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8A76E-24E8-40A3-8179-A6EFF163692A}" type="datetimeFigureOut">
              <a:rPr lang="en-ZA" smtClean="0"/>
              <a:t>2023/02/24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74990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8A76E-24E8-40A3-8179-A6EFF163692A}" type="datetimeFigureOut">
              <a:rPr lang="en-ZA" smtClean="0"/>
              <a:t>2023/02/24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7176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58A76E-24E8-40A3-8179-A6EFF163692A}" type="datetimeFigureOut">
              <a:rPr lang="en-ZA" smtClean="0"/>
              <a:t>2023/02/24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955D5C9-6C65-482B-B2AC-553B406B722F}" type="slidenum">
              <a:rPr lang="en-ZA" smtClean="0"/>
              <a:t>‹#›</a:t>
            </a:fld>
            <a:endParaRPr lang="en-ZA"/>
          </a:p>
        </p:txBody>
      </p:sp>
    </p:spTree>
    <p:extLst>
      <p:ext uri="{BB962C8B-B14F-4D97-AF65-F5344CB8AC3E}">
        <p14:creationId xmlns:p14="http://schemas.microsoft.com/office/powerpoint/2010/main" val="249241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955D5C9-6C65-482B-B2AC-553B406B722F}" type="slidenum">
              <a:rPr lang="en-ZA" smtClean="0"/>
              <a:t>‹#›</a:t>
            </a:fld>
            <a:endParaRPr lang="en-ZA"/>
          </a:p>
        </p:txBody>
      </p:sp>
      <p:sp>
        <p:nvSpPr>
          <p:cNvPr id="5" name="Date Placeholder 4"/>
          <p:cNvSpPr>
            <a:spLocks noGrp="1"/>
          </p:cNvSpPr>
          <p:nvPr>
            <p:ph type="dt" sz="half" idx="10"/>
          </p:nvPr>
        </p:nvSpPr>
        <p:spPr/>
        <p:txBody>
          <a:bodyPr/>
          <a:lstStyle/>
          <a:p>
            <a:fld id="{E558A76E-24E8-40A3-8179-A6EFF163692A}" type="datetimeFigureOut">
              <a:rPr lang="en-ZA" smtClean="0"/>
              <a:t>2023/02/24</a:t>
            </a:fld>
            <a:endParaRPr lang="en-ZA"/>
          </a:p>
        </p:txBody>
      </p:sp>
    </p:spTree>
    <p:extLst>
      <p:ext uri="{BB962C8B-B14F-4D97-AF65-F5344CB8AC3E}">
        <p14:creationId xmlns:p14="http://schemas.microsoft.com/office/powerpoint/2010/main" val="232982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58A76E-24E8-40A3-8179-A6EFF163692A}" type="datetimeFigureOut">
              <a:rPr lang="en-ZA" smtClean="0"/>
              <a:t>2023/02/24</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55D5C9-6C65-482B-B2AC-553B406B722F}" type="slidenum">
              <a:rPr lang="en-ZA" smtClean="0"/>
              <a:t>‹#›</a:t>
            </a:fld>
            <a:endParaRPr lang="en-ZA"/>
          </a:p>
        </p:txBody>
      </p:sp>
    </p:spTree>
    <p:extLst>
      <p:ext uri="{BB962C8B-B14F-4D97-AF65-F5344CB8AC3E}">
        <p14:creationId xmlns:p14="http://schemas.microsoft.com/office/powerpoint/2010/main" val="427645471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ampshireadvisors.co.za/"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linkedin.com/in/stephan-matthee-a7283713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6598" y="1672211"/>
            <a:ext cx="10828799" cy="3519359"/>
          </a:xfrm>
          <a:prstGeom prst="rect">
            <a:avLst/>
          </a:prstGeom>
        </p:spPr>
      </p:pic>
      <p:sp>
        <p:nvSpPr>
          <p:cNvPr id="7" name="Rectangle 6"/>
          <p:cNvSpPr/>
          <p:nvPr/>
        </p:nvSpPr>
        <p:spPr>
          <a:xfrm>
            <a:off x="3960136" y="6263644"/>
            <a:ext cx="4161717" cy="405047"/>
          </a:xfrm>
          <a:prstGeom prst="rect">
            <a:avLst/>
          </a:prstGeom>
        </p:spPr>
        <p:txBody>
          <a:bodyPr wrap="none">
            <a:spAutoFit/>
          </a:bodyPr>
          <a:lstStyle/>
          <a:p>
            <a:pPr algn="ctr" fontAlgn="base">
              <a:lnSpc>
                <a:spcPct val="107000"/>
              </a:lnSpc>
              <a:spcBef>
                <a:spcPts val="60"/>
              </a:spcBef>
              <a:spcAft>
                <a:spcPts val="1500"/>
              </a:spcAft>
            </a:pPr>
            <a:r>
              <a:rPr lang="en-ZA" sz="20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For individual and corporate clients</a:t>
            </a:r>
            <a:endParaRPr lang="en-ZA"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992995" y="5527552"/>
            <a:ext cx="6096000" cy="400110"/>
          </a:xfrm>
          <a:prstGeom prst="rect">
            <a:avLst/>
          </a:prstGeom>
        </p:spPr>
        <p:txBody>
          <a:bodyPr>
            <a:spAutoFit/>
          </a:bodyPr>
          <a:lstStyle/>
          <a:p>
            <a:pPr algn="r" fontAlgn="base"/>
            <a:r>
              <a:rPr lang="en-ZA" sz="2000" b="0" i="0" u="none" strike="noStrike" dirty="0">
                <a:solidFill>
                  <a:schemeClr val="accent1">
                    <a:lumMod val="50000"/>
                  </a:schemeClr>
                </a:solidFill>
                <a:effectLst/>
                <a:latin typeface="Arial" panose="020B0604020202020204" pitchFamily="34" charset="0"/>
              </a:rPr>
              <a:t>Delivering Expert Financial Services For 20 years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995" y="193903"/>
            <a:ext cx="3530600" cy="1478308"/>
          </a:xfrm>
          <a:prstGeom prst="rect">
            <a:avLst/>
          </a:prstGeom>
        </p:spPr>
      </p:pic>
    </p:spTree>
    <p:extLst>
      <p:ext uri="{BB962C8B-B14F-4D97-AF65-F5344CB8AC3E}">
        <p14:creationId xmlns:p14="http://schemas.microsoft.com/office/powerpoint/2010/main" val="96581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600" y="2407644"/>
            <a:ext cx="7518400" cy="4316951"/>
          </a:xfrm>
          <a:prstGeom prst="rect">
            <a:avLst/>
          </a:prstGeom>
        </p:spPr>
        <p:txBody>
          <a:bodyPr wrap="square">
            <a:spAutoFit/>
          </a:bodyPr>
          <a:lstStyle/>
          <a:p>
            <a:pPr>
              <a:lnSpc>
                <a:spcPct val="107000"/>
              </a:lnSpc>
              <a:spcAft>
                <a:spcPts val="0"/>
              </a:spcAft>
            </a:pPr>
            <a:r>
              <a:rPr lang="en-ZA" sz="1750" b="1" u="sng"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Who are we</a:t>
            </a:r>
            <a:endParaRPr lang="en-ZA"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35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For 20 years we have been delivering an all-encompassing collection of Specialised Financial Services to our individual and corporate clients.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60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We are passionate team of qualified advisors who use our trusted systems and collaborative work environment to provide you, our clients, with customised financial advice based on turning your financial and investment dreams into reality.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60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Our progressive methods are driven by our unique relationships with all major assurers across the board.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600"/>
              </a:spcAft>
            </a:pPr>
            <a:r>
              <a:rPr lang="en-ZA" sz="135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750" b="1" u="sng"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Vision</a:t>
            </a:r>
            <a:endParaRPr lang="en-ZA"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750" b="1" u="none" strike="noStrike"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“Our Vision is to continue in our pursuit in becoming a functional, professional, efficient distributor of financial product. We are not there yet, we understand we never will be, that’s why we work so hard to make it better. Both for our clients, our distribution partners and our advisors”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Rowan Matthews – Director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226" y="150397"/>
            <a:ext cx="2621148" cy="2428741"/>
          </a:xfrm>
          <a:prstGeom prst="rect">
            <a:avLst/>
          </a:prstGeom>
        </p:spPr>
      </p:pic>
    </p:spTree>
    <p:extLst>
      <p:ext uri="{BB962C8B-B14F-4D97-AF65-F5344CB8AC3E}">
        <p14:creationId xmlns:p14="http://schemas.microsoft.com/office/powerpoint/2010/main" val="290231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500" y="199244"/>
            <a:ext cx="7962900" cy="6383094"/>
          </a:xfrm>
          <a:prstGeom prst="rect">
            <a:avLst/>
          </a:prstGeom>
        </p:spPr>
        <p:txBody>
          <a:bodyPr wrap="square">
            <a:spAutoFit/>
          </a:bodyPr>
          <a:lstStyle/>
          <a:p>
            <a:pPr fontAlgn="base">
              <a:lnSpc>
                <a:spcPct val="107000"/>
              </a:lnSpc>
              <a:spcBef>
                <a:spcPts val="23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Investment Management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70"/>
              </a:spcBef>
              <a:spcAft>
                <a:spcPts val="150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We offer a premier range of Investment Management solutions for both individuals and corporates. We strive to provide our clients with customised investment portfolio management and ongoing reporting that is created to help you achieve your specific financial investment goals.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7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Business Assurance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Our variety of Corporate Consulting solutions is designed to provide quality employee benefit consulting, and we provide guidance on various major risk, investment and administrative options for you the client.</a:t>
            </a:r>
            <a:br>
              <a:rPr lang="en-ZA" sz="1350" dirty="0">
                <a:effectLst/>
                <a:latin typeface="Arial" panose="020B0604020202020204" pitchFamily="34" charset="0"/>
                <a:ea typeface="Times New Roman" panose="02020603050405020304" pitchFamily="18" charset="0"/>
                <a:cs typeface="Times New Roman" panose="02020603050405020304" pitchFamily="18" charset="0"/>
              </a:rPr>
            </a:br>
            <a:r>
              <a:rPr lang="en-ZA" sz="1350" dirty="0">
                <a:effectLst/>
                <a:latin typeface="Arial" panose="020B0604020202020204" pitchFamily="34" charset="0"/>
                <a:ea typeface="Times New Roman" panose="02020603050405020304" pitchFamily="18" charset="0"/>
                <a:cs typeface="Times New Roman" panose="02020603050405020304" pitchFamily="18" charset="0"/>
              </a:rPr>
              <a:t>Our uniquely structured solutions enable us to design, develop and implement the most suitable strategy through ongoing financial literacy for your employees.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7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Personal Financial Planning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Our team of wealth managers will create customized Personal Financial Planning Solutions to ensure that your money works best for you. We ensure that your long-term financial goals reach fruition through the power of investments, tax and legal planning, asset allocation, risk management, retirement planning and estate planning. Hampshire addresses the needs of both individual and entrepreneur.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7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Private Wealth Management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Our Private Wealth Management division exists to provide high net worth individuals with a level of expertise and advice to best manage and grow their wealth. We offer numerous complex and technical domestic and offshore solutions which are often needed when managing inter-generational wealth, succession planning, asset protection, estate, tax planning and more.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54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0"/>
            <a:ext cx="9131300" cy="6877075"/>
          </a:xfrm>
          <a:prstGeom prst="rect">
            <a:avLst/>
          </a:prstGeom>
        </p:spPr>
        <p:txBody>
          <a:bodyPr wrap="square">
            <a:spAutoFit/>
          </a:bodyPr>
          <a:lstStyle/>
          <a:p>
            <a:pPr fontAlgn="base">
              <a:lnSpc>
                <a:spcPct val="107000"/>
              </a:lnSpc>
              <a:spcBef>
                <a:spcPts val="7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Fiduciary Service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Via our fiduciary services, we strive to understand and carry out your wealth related wishes even when you are no longer around.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7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Short Term Insurance (Domestic and Corporate Insurance)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We provide comprehensive short-term insurance solutions for both individuals and businesses. We focus on creating meaningful cost-effective insurance based on our assessments of your specific exposure to risks, potential losses and unique insurance needs. Our strategic relationships with diverse short-term insurers enables us to provide tailor made insurance options based on our client’s specific business or individual insurance requirements.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7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Holistic Health Care Solutions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The world of medical aid cover requirements is a complex and ever-changing one due to constant legislation, National Health Insurance and taxation updates. Thankfully, you don’t have to navigate through the changes alone.</a:t>
            </a:r>
            <a:br>
              <a:rPr lang="en-ZA" sz="1350" dirty="0">
                <a:effectLst/>
                <a:latin typeface="Arial" panose="020B0604020202020204" pitchFamily="34" charset="0"/>
                <a:ea typeface="Times New Roman" panose="02020603050405020304" pitchFamily="18" charset="0"/>
                <a:cs typeface="Times New Roman" panose="02020603050405020304" pitchFamily="18" charset="0"/>
              </a:rPr>
            </a:br>
            <a:r>
              <a:rPr lang="en-ZA" sz="1350" dirty="0">
                <a:effectLst/>
                <a:latin typeface="Arial" panose="020B0604020202020204" pitchFamily="34" charset="0"/>
                <a:ea typeface="Times New Roman" panose="02020603050405020304" pitchFamily="18" charset="0"/>
                <a:cs typeface="Times New Roman" panose="02020603050405020304" pitchFamily="18" charset="0"/>
              </a:rPr>
              <a:t>We ensure that our clients benefit from objective advice and years of our expertise when deciding which health care solutions are best for them. We assist you in developing an integrated medical aid solution to ensure that all your healthcare needs are efficiently managed.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7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Corporate Cash Management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At Hampshire Independent Advisors we ensure that your money works as hard as you do when sitting in a bank. Though our partners we provide competitive rates for large sums of money, while you decide what you would like to do with 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70"/>
              </a:spcBef>
              <a:spcAft>
                <a:spcPts val="1500"/>
              </a:spcAft>
            </a:pPr>
            <a:r>
              <a:rPr lang="en-ZA" sz="1600" b="1" u="sng" dirty="0">
                <a:solidFill>
                  <a:srgbClr val="00578B"/>
                </a:solidFill>
                <a:effectLst/>
                <a:latin typeface="Arial" panose="020B0604020202020204" pitchFamily="34" charset="0"/>
                <a:ea typeface="Times New Roman" panose="02020603050405020304" pitchFamily="18" charset="0"/>
                <a:cs typeface="Times New Roman" panose="02020603050405020304" pitchFamily="18" charset="0"/>
              </a:rPr>
              <a:t>Financial Immigration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ZA" sz="1350" dirty="0">
                <a:effectLst/>
                <a:latin typeface="Arial" panose="020B0604020202020204" pitchFamily="34" charset="0"/>
                <a:ea typeface="Times New Roman" panose="02020603050405020304" pitchFamily="18" charset="0"/>
                <a:cs typeface="Times New Roman" panose="02020603050405020304" pitchFamily="18" charset="0"/>
              </a:rPr>
              <a:t>Have you immigrated but your money hasn’t? We have cost effective solutions to clean up your existing structures and assist you in acquiring the assets you worked so hard for, that you left behind</a:t>
            </a:r>
            <a:r>
              <a:rPr lang="en-ZA"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571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629" y="48467"/>
            <a:ext cx="7127242" cy="3023456"/>
          </a:xfrm>
          <a:prstGeom prst="rect">
            <a:avLst/>
          </a:prstGeom>
        </p:spPr>
        <p:txBody>
          <a:bodyPr wrap="square">
            <a:spAutoFit/>
          </a:bodyPr>
          <a:lstStyle/>
          <a:p>
            <a:pPr algn="ctr" fontAlgn="base">
              <a:lnSpc>
                <a:spcPct val="107000"/>
              </a:lnSpc>
              <a:spcAft>
                <a:spcPts val="0"/>
              </a:spcAft>
            </a:pPr>
            <a:r>
              <a:rPr lang="en-GB" sz="1600"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STEPHAN MATTHEE – INDEPENDENT BROKER</a:t>
            </a:r>
            <a:endParaRPr lang="en-ZA" sz="1600"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fontAlgn="base">
              <a:lnSpc>
                <a:spcPct val="107000"/>
              </a:lnSpc>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GB" sz="1350" dirty="0">
                <a:effectLst/>
                <a:latin typeface="Arial" panose="020B0604020202020204" pitchFamily="34" charset="0"/>
                <a:ea typeface="Calibri" panose="020F0502020204030204" pitchFamily="34" charset="0"/>
                <a:cs typeface="Arial" panose="020B0604020202020204" pitchFamily="34" charset="0"/>
              </a:rPr>
              <a:t>As an experienced broker with extensive industry knowledge, I have partnered with a trusted brokerage team with over 20 years’ expertise. I have a great passion for helping clients with all their short-, medium- and long-term financial goals.</a:t>
            </a:r>
          </a:p>
          <a:p>
            <a:pPr fontAlgn="base">
              <a:lnSpc>
                <a:spcPct val="107000"/>
              </a:lnSpc>
              <a:spcAft>
                <a:spcPts val="0"/>
              </a:spcAft>
            </a:pPr>
            <a:endParaRPr lang="en-GB" sz="135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en-GB" sz="1350" dirty="0">
                <a:effectLst/>
                <a:latin typeface="Arial" panose="020B0604020202020204" pitchFamily="34" charset="0"/>
                <a:ea typeface="Calibri" panose="020F0502020204030204" pitchFamily="34" charset="0"/>
                <a:cs typeface="Arial" panose="020B0604020202020204" pitchFamily="34" charset="0"/>
              </a:rPr>
              <a:t>As a broker, I know exactly how to cater, not only for my client’s needs, but for the needs of their family as a whole. My passion for financial security lies beyond just the individual, but I want to see the long-term financial dreams of families come to fruition.</a:t>
            </a:r>
            <a:endParaRPr lang="en-ZA" sz="13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GB" sz="135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en-GB" sz="1350" dirty="0">
                <a:latin typeface="Arial" panose="020B0604020202020204" pitchFamily="34" charset="0"/>
                <a:ea typeface="Calibri" panose="020F0502020204030204" pitchFamily="34" charset="0"/>
                <a:cs typeface="Arial" panose="020B0604020202020204" pitchFamily="34" charset="0"/>
              </a:rPr>
              <a:t>I believe in doing business ethically, upholding professional standards and complying to all the FICA and FAIS regulations. By following my planning process, we comply to all of the aforementioned principles.</a:t>
            </a:r>
            <a:endParaRPr lang="en-ZA" sz="135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21640" y="612085"/>
            <a:ext cx="1624328" cy="2326433"/>
          </a:xfrm>
          <a:prstGeom prst="rect">
            <a:avLst/>
          </a:prstGeom>
          <a:noFill/>
        </p:spPr>
      </p:pic>
      <p:sp>
        <p:nvSpPr>
          <p:cNvPr id="5" name="Rectangle 4"/>
          <p:cNvSpPr/>
          <p:nvPr/>
        </p:nvSpPr>
        <p:spPr>
          <a:xfrm>
            <a:off x="317500" y="3071923"/>
            <a:ext cx="11874500" cy="3053465"/>
          </a:xfrm>
          <a:prstGeom prst="rect">
            <a:avLst/>
          </a:prstGeom>
        </p:spPr>
        <p:txBody>
          <a:bodyPr wrap="square">
            <a:spAutoFit/>
          </a:bodyPr>
          <a:lstStyle/>
          <a:p>
            <a:pPr>
              <a:lnSpc>
                <a:spcPct val="107000"/>
              </a:lnSpc>
              <a:spcAft>
                <a:spcPts val="0"/>
              </a:spcAft>
            </a:pPr>
            <a:r>
              <a:rPr lang="en-GB" sz="1600"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RECOGNITIONS</a:t>
            </a:r>
            <a:endParaRPr lang="en-ZA"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br>
              <a:rPr lang="en-GB" sz="1350" dirty="0">
                <a:effectLst/>
                <a:latin typeface="Arial" panose="020B0604020202020204" pitchFamily="34" charset="0"/>
                <a:ea typeface="Calibri" panose="020F0502020204030204" pitchFamily="34" charset="0"/>
                <a:cs typeface="Times New Roman" panose="02020603050405020304" pitchFamily="18" charset="0"/>
              </a:rPr>
            </a:br>
            <a:r>
              <a:rPr lang="en-GB" sz="1350" dirty="0">
                <a:effectLst/>
                <a:latin typeface="Arial" panose="020B0604020202020204" pitchFamily="34" charset="0"/>
                <a:ea typeface="Calibri" panose="020F0502020204030204" pitchFamily="34" charset="0"/>
                <a:cs typeface="Times New Roman" panose="02020603050405020304" pitchFamily="18" charset="0"/>
              </a:rPr>
              <a:t>2021 - Liberty Double Bronze Production</a:t>
            </a:r>
          </a:p>
          <a:p>
            <a:pPr>
              <a:lnSpc>
                <a:spcPct val="107000"/>
              </a:lnSpc>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2018 - Liberty Rising Star Award			</a:t>
            </a:r>
            <a:br>
              <a:rPr lang="en-GB" sz="1350" dirty="0">
                <a:effectLst/>
                <a:latin typeface="Arial" panose="020B0604020202020204" pitchFamily="34" charset="0"/>
                <a:ea typeface="Calibri" panose="020F0502020204030204" pitchFamily="34" charset="0"/>
                <a:cs typeface="Times New Roman" panose="02020603050405020304" pitchFamily="18" charset="0"/>
              </a:rPr>
            </a:br>
            <a:r>
              <a:rPr lang="en-GB" sz="1350" dirty="0">
                <a:effectLst/>
                <a:latin typeface="Arial" panose="020B0604020202020204" pitchFamily="34" charset="0"/>
                <a:ea typeface="Calibri" panose="020F0502020204030204" pitchFamily="34" charset="0"/>
                <a:cs typeface="Times New Roman" panose="02020603050405020304" pitchFamily="18" charset="0"/>
              </a:rPr>
              <a:t>2017 - Liberty Gold Coin Award for changing lives</a:t>
            </a:r>
            <a:br>
              <a:rPr lang="en-GB" sz="1350" b="1"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br>
              <a:rPr lang="en-GB" sz="1350" b="1" u="sng"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br>
            <a:r>
              <a:rPr lang="en-GB" sz="1600" b="1" u="sng"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QUALIFICATIONS</a:t>
            </a:r>
            <a:r>
              <a:rPr lang="en-GB" sz="1350" b="1" dirty="0">
                <a:effectLst/>
                <a:latin typeface="Arial" panose="020B0604020202020204" pitchFamily="34" charset="0"/>
                <a:ea typeface="Calibri" panose="020F0502020204030204" pitchFamily="34" charset="0"/>
                <a:cs typeface="Times New Roman" panose="02020603050405020304" pitchFamily="18" charset="0"/>
              </a:rPr>
              <a:t>		</a:t>
            </a:r>
            <a:r>
              <a:rPr lang="en-GB" sz="1350" b="1" dirty="0">
                <a:latin typeface="Arial" panose="020B0604020202020204" pitchFamily="34" charset="0"/>
                <a:ea typeface="Calibri" panose="020F0502020204030204" pitchFamily="34" charset="0"/>
                <a:cs typeface="Times New Roman" panose="02020603050405020304" pitchFamily="18" charset="0"/>
              </a:rPr>
              <a:t>		</a:t>
            </a:r>
            <a:r>
              <a:rPr lang="en-GB" sz="1350" b="1" dirty="0">
                <a:effectLst/>
                <a:latin typeface="Arial" panose="020B0604020202020204" pitchFamily="34" charset="0"/>
                <a:ea typeface="Calibri" panose="020F0502020204030204" pitchFamily="34" charset="0"/>
                <a:cs typeface="Times New Roman" panose="02020603050405020304" pitchFamily="18" charset="0"/>
              </a:rPr>
              <a:t>Cell: </a:t>
            </a:r>
            <a:r>
              <a:rPr lang="en-GB" sz="1350" dirty="0">
                <a:effectLst/>
                <a:latin typeface="Arial" panose="020B0604020202020204" pitchFamily="34" charset="0"/>
                <a:ea typeface="Calibri" panose="020F0502020204030204" pitchFamily="34" charset="0"/>
                <a:cs typeface="Times New Roman" panose="02020603050405020304" pitchFamily="18" charset="0"/>
              </a:rPr>
              <a:t>076 972 2737</a:t>
            </a:r>
            <a:br>
              <a:rPr lang="en-GB" sz="1350" b="1" u="sng" dirty="0">
                <a:effectLst/>
                <a:latin typeface="Arial" panose="020B0604020202020204" pitchFamily="34" charset="0"/>
                <a:ea typeface="Calibri" panose="020F0502020204030204" pitchFamily="34" charset="0"/>
                <a:cs typeface="Times New Roman" panose="02020603050405020304" pitchFamily="18" charset="0"/>
              </a:rPr>
            </a:br>
            <a:r>
              <a:rPr lang="en-GB" sz="1350" dirty="0">
                <a:effectLst/>
                <a:latin typeface="Arial" panose="020B0604020202020204" pitchFamily="34" charset="0"/>
                <a:ea typeface="Calibri" panose="020F0502020204030204" pitchFamily="34" charset="0"/>
                <a:cs typeface="Times New Roman" panose="02020603050405020304" pitchFamily="18" charset="0"/>
              </a:rPr>
              <a:t>				</a:t>
            </a:r>
            <a:r>
              <a:rPr lang="en-GB" sz="1350" dirty="0">
                <a:latin typeface="Arial" panose="020B0604020202020204" pitchFamily="34" charset="0"/>
                <a:ea typeface="Calibri" panose="020F0502020204030204" pitchFamily="34" charset="0"/>
                <a:cs typeface="Times New Roman" panose="02020603050405020304" pitchFamily="18" charset="0"/>
              </a:rPr>
              <a:t>	</a:t>
            </a:r>
            <a:r>
              <a:rPr lang="en-GB" sz="1350" b="1" dirty="0">
                <a:effectLst/>
                <a:latin typeface="Arial" panose="020B0604020202020204" pitchFamily="34" charset="0"/>
                <a:ea typeface="Calibri" panose="020F0502020204030204" pitchFamily="34" charset="0"/>
                <a:cs typeface="Times New Roman" panose="02020603050405020304" pitchFamily="18" charset="0"/>
              </a:rPr>
              <a:t>Email: </a:t>
            </a:r>
            <a:r>
              <a:rPr lang="en-GB" sz="1350" dirty="0">
                <a:effectLst/>
                <a:latin typeface="Arial" panose="020B0604020202020204" pitchFamily="34" charset="0"/>
                <a:ea typeface="Calibri" panose="020F0502020204030204" pitchFamily="34" charset="0"/>
                <a:cs typeface="Times New Roman" panose="02020603050405020304" pitchFamily="18" charset="0"/>
              </a:rPr>
              <a:t>Stephanm@hampshireind.co.za </a:t>
            </a:r>
            <a:br>
              <a:rPr lang="en-GB" sz="1350" b="1" u="sng" dirty="0">
                <a:effectLst/>
                <a:latin typeface="Arial" panose="020B0604020202020204" pitchFamily="34" charset="0"/>
                <a:ea typeface="Calibri" panose="020F0502020204030204" pitchFamily="34" charset="0"/>
                <a:cs typeface="Times New Roman" panose="02020603050405020304" pitchFamily="18" charset="0"/>
              </a:rPr>
            </a:br>
            <a:r>
              <a:rPr lang="en-GB" sz="1350" dirty="0">
                <a:effectLst/>
                <a:latin typeface="Arial" panose="020B0604020202020204" pitchFamily="34" charset="0"/>
                <a:ea typeface="Calibri" panose="020F0502020204030204" pitchFamily="34" charset="0"/>
                <a:cs typeface="Times New Roman" panose="02020603050405020304" pitchFamily="18" charset="0"/>
              </a:rPr>
              <a:t>2023 - NQF5: Wealth Management</a:t>
            </a:r>
          </a:p>
          <a:p>
            <a:pPr>
              <a:lnSpc>
                <a:spcPct val="107000"/>
              </a:lnSpc>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2020 - Accredited Independent Broker</a:t>
            </a:r>
          </a:p>
          <a:p>
            <a:pPr>
              <a:lnSpc>
                <a:spcPct val="107000"/>
              </a:lnSpc>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2019 - RE 5		</a:t>
            </a:r>
            <a:r>
              <a:rPr lang="en-GB" sz="1350" dirty="0">
                <a:latin typeface="Arial" panose="020B0604020202020204" pitchFamily="34" charset="0"/>
                <a:ea typeface="Calibri" panose="020F0502020204030204" pitchFamily="34" charset="0"/>
                <a:cs typeface="Times New Roman" panose="02020603050405020304" pitchFamily="18" charset="0"/>
              </a:rPr>
              <a:t>		</a:t>
            </a:r>
            <a:r>
              <a:rPr lang="en-GB" sz="1350" b="1" dirty="0">
                <a:effectLst/>
                <a:latin typeface="Arial" panose="020B0604020202020204" pitchFamily="34" charset="0"/>
                <a:ea typeface="Calibri" panose="020F0502020204030204" pitchFamily="34" charset="0"/>
                <a:cs typeface="Times New Roman" panose="02020603050405020304" pitchFamily="18" charset="0"/>
              </a:rPr>
              <a:t>Website:</a:t>
            </a:r>
            <a:r>
              <a:rPr lang="en-GB" sz="1350" dirty="0">
                <a:effectLst/>
                <a:latin typeface="Arial" panose="020B0604020202020204" pitchFamily="34" charset="0"/>
                <a:ea typeface="Calibri" panose="020F0502020204030204" pitchFamily="34" charset="0"/>
                <a:cs typeface="Times New Roman" panose="02020603050405020304" pitchFamily="18" charset="0"/>
              </a:rPr>
              <a:t> </a:t>
            </a:r>
            <a:r>
              <a:rPr lang="en-GB" sz="1350" u="sng" dirty="0">
                <a:effectLst/>
                <a:latin typeface="Arial" panose="020B0604020202020204" pitchFamily="34" charset="0"/>
                <a:ea typeface="Calibri" panose="020F0502020204030204" pitchFamily="34" charset="0"/>
                <a:cs typeface="Times New Roman" panose="02020603050405020304" pitchFamily="18" charset="0"/>
                <a:hlinkClick r:id="rId3"/>
              </a:rPr>
              <a:t>http://www.hampshireadvisors.co.za/</a:t>
            </a:r>
            <a:r>
              <a:rPr lang="en-GB" sz="135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2017 - Accredited Financial Planner			</a:t>
            </a:r>
            <a:r>
              <a:rPr lang="en-GB" sz="1350" b="1" dirty="0">
                <a:effectLst/>
                <a:latin typeface="Arial" panose="020B0604020202020204" pitchFamily="34" charset="0"/>
                <a:ea typeface="Calibri" panose="020F0502020204030204" pitchFamily="34" charset="0"/>
                <a:cs typeface="Times New Roman" panose="02020603050405020304" pitchFamily="18" charset="0"/>
              </a:rPr>
              <a:t>LinkedIn:</a:t>
            </a:r>
            <a:br>
              <a:rPr lang="en-GB" sz="1350" dirty="0">
                <a:effectLst/>
                <a:latin typeface="Arial" panose="020B0604020202020204" pitchFamily="34" charset="0"/>
                <a:ea typeface="Calibri" panose="020F0502020204030204" pitchFamily="34" charset="0"/>
                <a:cs typeface="Times New Roman" panose="02020603050405020304" pitchFamily="18" charset="0"/>
              </a:rPr>
            </a:br>
            <a:r>
              <a:rPr lang="en-GB" sz="1350" dirty="0">
                <a:effectLst/>
                <a:latin typeface="Arial" panose="020B0604020202020204" pitchFamily="34" charset="0"/>
                <a:ea typeface="Calibri" panose="020F0502020204030204" pitchFamily="34" charset="0"/>
                <a:cs typeface="Times New Roman" panose="02020603050405020304" pitchFamily="18" charset="0"/>
              </a:rPr>
              <a:t>2009 - NQF7: 4 Year Bachelor’s Degree (NWU)	            	</a:t>
            </a:r>
            <a:r>
              <a:rPr lang="en-GB" sz="1350" u="sng" dirty="0">
                <a:effectLst/>
                <a:latin typeface="Arial" panose="020B0604020202020204" pitchFamily="34" charset="0"/>
                <a:ea typeface="Calibri" panose="020F0502020204030204" pitchFamily="34" charset="0"/>
                <a:cs typeface="Times New Roman" panose="02020603050405020304" pitchFamily="18" charset="0"/>
                <a:hlinkClick r:id="rId4"/>
              </a:rPr>
              <a:t>https://www.linkedin.com/in/stephan-matthee-a7283713b/</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5031915" y="3071923"/>
            <a:ext cx="1810669" cy="1182727"/>
          </a:xfrm>
          <a:prstGeom prst="rect">
            <a:avLst/>
          </a:prstGeom>
        </p:spPr>
      </p:pic>
      <p:sp>
        <p:nvSpPr>
          <p:cNvPr id="8" name="Rectangle 7"/>
          <p:cNvSpPr/>
          <p:nvPr/>
        </p:nvSpPr>
        <p:spPr>
          <a:xfrm>
            <a:off x="2045968" y="6226325"/>
            <a:ext cx="6096000" cy="553998"/>
          </a:xfrm>
          <a:prstGeom prst="rect">
            <a:avLst/>
          </a:prstGeom>
        </p:spPr>
        <p:txBody>
          <a:bodyPr>
            <a:spAutoFit/>
          </a:bodyPr>
          <a:lstStyle/>
          <a:p>
            <a:pPr fontAlgn="base">
              <a:lnSpc>
                <a:spcPts val="1800"/>
              </a:lnSpc>
              <a:spcAft>
                <a:spcPts val="800"/>
              </a:spcAft>
            </a:pPr>
            <a:r>
              <a:rPr lang="en-ZA" sz="1200" dirty="0">
                <a:solidFill>
                  <a:srgbClr val="000000"/>
                </a:solidFill>
                <a:effectLst/>
                <a:latin typeface="inherit"/>
                <a:ea typeface="Times New Roman" panose="02020603050405020304" pitchFamily="18" charset="0"/>
                <a:cs typeface="Arial" panose="020B0604020202020204" pitchFamily="34" charset="0"/>
              </a:rPr>
              <a:t>Hampshire Independent Advisors PTY (LTD), </a:t>
            </a:r>
            <a:r>
              <a:rPr lang="en-ZA" sz="1200" dirty="0" err="1">
                <a:solidFill>
                  <a:srgbClr val="000000"/>
                </a:solidFill>
                <a:effectLst/>
                <a:latin typeface="inherit"/>
                <a:ea typeface="Times New Roman" panose="02020603050405020304" pitchFamily="18" charset="0"/>
                <a:cs typeface="Arial" panose="020B0604020202020204" pitchFamily="34" charset="0"/>
              </a:rPr>
              <a:t>Reg</a:t>
            </a:r>
            <a:r>
              <a:rPr lang="en-ZA" sz="1200" dirty="0">
                <a:solidFill>
                  <a:srgbClr val="000000"/>
                </a:solidFill>
                <a:effectLst/>
                <a:latin typeface="inherit"/>
                <a:ea typeface="Times New Roman" panose="02020603050405020304" pitchFamily="18" charset="0"/>
                <a:cs typeface="Arial" panose="020B0604020202020204" pitchFamily="34" charset="0"/>
              </a:rPr>
              <a:t> No.: 1998/013431/07. Financial Sector Conduct Authority Licence no 42606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94185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67</TotalTime>
  <Words>952</Words>
  <Application>Microsoft Office PowerPoint</Application>
  <PresentationFormat>Widescreen</PresentationFormat>
  <Paragraphs>49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inherit</vt:lpstr>
      <vt:lpstr>Trebuchet MS</vt:lpstr>
      <vt:lpstr>Wingdings 3</vt:lpstr>
      <vt:lpstr>Facet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Stephan Matthee</cp:lastModifiedBy>
  <cp:revision>13</cp:revision>
  <dcterms:created xsi:type="dcterms:W3CDTF">2021-07-06T19:45:12Z</dcterms:created>
  <dcterms:modified xsi:type="dcterms:W3CDTF">2023-02-24T12:24:24Z</dcterms:modified>
  <cp:contentStatus/>
</cp:coreProperties>
</file>