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784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876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0999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32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6613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224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524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078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4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995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400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31EC-1F4C-4EC8-9729-DDC06F8BE33E}" type="datetimeFigureOut">
              <a:rPr lang="en-ZA" smtClean="0"/>
              <a:t>07/07/2021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C3E1-7DA7-47E4-BDAA-E15FD0E655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880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29781" y="3234834"/>
            <a:ext cx="11277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06399" y="3599360"/>
            <a:ext cx="11277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958427" y="3239729"/>
            <a:ext cx="4220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smtClean="0"/>
              <a:t>FINANCIAL PLANNING PROCESS</a:t>
            </a:r>
            <a:endParaRPr lang="en-ZA" b="1" dirty="0"/>
          </a:p>
        </p:txBody>
      </p:sp>
      <p:sp>
        <p:nvSpPr>
          <p:cNvPr id="7" name="Oval 6"/>
          <p:cNvSpPr/>
          <p:nvPr/>
        </p:nvSpPr>
        <p:spPr>
          <a:xfrm>
            <a:off x="4768948" y="4557932"/>
            <a:ext cx="2799470" cy="1125416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9" name="Straight Arrow Connector 8"/>
          <p:cNvCxnSpPr>
            <a:stCxn id="7" idx="7"/>
          </p:cNvCxnSpPr>
          <p:nvPr/>
        </p:nvCxnSpPr>
        <p:spPr>
          <a:xfrm flipV="1">
            <a:off x="7158445" y="4403188"/>
            <a:ext cx="1113358" cy="31955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196740" y="5529593"/>
            <a:ext cx="1075063" cy="30849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098449" y="4293231"/>
            <a:ext cx="1088260" cy="42951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061653" y="5515835"/>
            <a:ext cx="1077296" cy="49245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60380" y="4708735"/>
            <a:ext cx="2236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i="1" dirty="0" smtClean="0"/>
              <a:t>Wealth Protection - </a:t>
            </a:r>
          </a:p>
          <a:p>
            <a:pPr algn="ctr"/>
            <a:r>
              <a:rPr lang="en-ZA" b="1" i="1" dirty="0" smtClean="0"/>
              <a:t>Protecting you as an asset</a:t>
            </a:r>
            <a:endParaRPr lang="en-ZA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7653907" y="139923"/>
            <a:ext cx="2785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i="1" u="sng" dirty="0" smtClean="0"/>
              <a:t>Post-Retirement Planning</a:t>
            </a:r>
            <a:endParaRPr lang="en-ZA" sz="1400" b="1" i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1633893" y="139923"/>
            <a:ext cx="2785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i="1" u="sng" dirty="0" smtClean="0"/>
              <a:t>Pre-Retirement Planning</a:t>
            </a:r>
            <a:endParaRPr lang="en-ZA" sz="1400" b="1" i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4861359" y="539173"/>
            <a:ext cx="2236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i="1" dirty="0" smtClean="0"/>
              <a:t>Wealth Creation</a:t>
            </a:r>
            <a:endParaRPr lang="en-ZA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62111" y="5433984"/>
            <a:ext cx="2236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i="1" u="sng" dirty="0" smtClean="0"/>
              <a:t>Income protection</a:t>
            </a:r>
            <a:endParaRPr lang="en-ZA" sz="1400" b="1" i="1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199728" y="3647204"/>
            <a:ext cx="40885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i="1" u="sng" dirty="0" smtClean="0"/>
              <a:t>Dread Disease cover</a:t>
            </a:r>
          </a:p>
          <a:p>
            <a:r>
              <a:rPr lang="en-ZA" sz="1200" dirty="0" smtClean="0"/>
              <a:t>Lump sum cover that will pay on differed illnesses. The industry maximum is R 6 000 000.00 across all policies: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Debt protection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Cover medical shortfalls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Treatments and operations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Medicine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Frail care/Hospice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400" b="1" i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9217408" y="5372160"/>
            <a:ext cx="2236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i="1" u="sng" dirty="0" smtClean="0"/>
              <a:t>Disability cover</a:t>
            </a:r>
            <a:endParaRPr lang="en-ZA" sz="1400" b="1" i="1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8315985" y="3591323"/>
            <a:ext cx="40396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i="1" u="sng" dirty="0" smtClean="0"/>
              <a:t>Life cover</a:t>
            </a:r>
          </a:p>
          <a:p>
            <a:r>
              <a:rPr lang="en-ZA" sz="1200" u="sng" dirty="0" smtClean="0"/>
              <a:t>Capital need: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200" dirty="0" smtClean="0"/>
              <a:t>Debts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200" dirty="0" smtClean="0"/>
              <a:t>Estate duty and Executers fees – 3.5% excl. 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200" dirty="0" smtClean="0"/>
              <a:t>Capital Gains Protection – N/A when spouse inherits</a:t>
            </a:r>
          </a:p>
          <a:p>
            <a:r>
              <a:rPr lang="en-ZA" sz="1200" u="sng" dirty="0" smtClean="0"/>
              <a:t>Income need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How much does you family need and for how long?</a:t>
            </a:r>
          </a:p>
          <a:p>
            <a:r>
              <a:rPr lang="en-ZA" sz="1200" u="sng" dirty="0" smtClean="0"/>
              <a:t>Legacy need: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Inheritance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32" name="TextBox 31"/>
          <p:cNvSpPr txBox="1"/>
          <p:nvPr/>
        </p:nvSpPr>
        <p:spPr>
          <a:xfrm>
            <a:off x="8398410" y="5587872"/>
            <a:ext cx="40396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Cover immediate expenses</a:t>
            </a:r>
            <a:endParaRPr lang="en-ZA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/>
              <a:t>H</a:t>
            </a:r>
            <a:r>
              <a:rPr lang="en-ZA" sz="1200" dirty="0" smtClean="0"/>
              <a:t>ave money while recovering to cover salary shortfalls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Cover medical shortfalls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Make alterations to adjust to new lifestyle</a:t>
            </a:r>
          </a:p>
          <a:p>
            <a:endParaRPr lang="en-ZA" sz="1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34" name="TextBox 33"/>
          <p:cNvSpPr txBox="1"/>
          <p:nvPr/>
        </p:nvSpPr>
        <p:spPr>
          <a:xfrm>
            <a:off x="96470" y="5646075"/>
            <a:ext cx="38385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You are your biggest asset, because you have the ability to earn an income.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Income protection allows you to protect your earning ability by supplementing your income in the event of sickness or disability.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200" dirty="0" smtClean="0"/>
              <a:t>This can me temporary or permanent.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sz="12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39" name="TextBox 38"/>
          <p:cNvSpPr txBox="1"/>
          <p:nvPr/>
        </p:nvSpPr>
        <p:spPr>
          <a:xfrm>
            <a:off x="7949329" y="714825"/>
            <a:ext cx="2194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dirty="0" smtClean="0"/>
              <a:t>Tax-free lump sum withdrawals</a:t>
            </a:r>
          </a:p>
          <a:p>
            <a:r>
              <a:rPr lang="en-ZA" sz="1200" dirty="0" smtClean="0"/>
              <a:t>Investing for an income: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200" dirty="0" smtClean="0"/>
              <a:t>Living annuity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200" dirty="0" smtClean="0"/>
              <a:t>Life annuity</a:t>
            </a:r>
            <a:endParaRPr lang="en-ZA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1062111" y="715164"/>
            <a:ext cx="35661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ZA" sz="1200" u="sng" dirty="0">
                <a:solidFill>
                  <a:prstClr val="black"/>
                </a:solidFill>
              </a:rPr>
              <a:t>Personal </a:t>
            </a:r>
            <a:r>
              <a:rPr lang="en-ZA" sz="1200" u="sng" dirty="0" smtClean="0">
                <a:solidFill>
                  <a:prstClr val="black"/>
                </a:solidFill>
              </a:rPr>
              <a:t>savings:</a:t>
            </a:r>
            <a:endParaRPr lang="en-ZA" sz="1200" u="sng" dirty="0">
              <a:solidFill>
                <a:prstClr val="black"/>
              </a:solidFill>
            </a:endParaRPr>
          </a:p>
          <a:p>
            <a:pPr lvl="0"/>
            <a:r>
              <a:rPr lang="en-ZA" sz="1200" dirty="0">
                <a:solidFill>
                  <a:prstClr val="black"/>
                </a:solidFill>
              </a:rPr>
              <a:t>These savings can </a:t>
            </a:r>
            <a:r>
              <a:rPr lang="en-ZA" sz="1200" dirty="0" smtClean="0">
                <a:solidFill>
                  <a:prstClr val="black"/>
                </a:solidFill>
              </a:rPr>
              <a:t>be </a:t>
            </a:r>
            <a:r>
              <a:rPr lang="en-ZA" sz="1200" dirty="0">
                <a:solidFill>
                  <a:prstClr val="black"/>
                </a:solidFill>
              </a:rPr>
              <a:t>short- or long-term goals: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/>
                </a:solidFill>
              </a:rPr>
              <a:t>Unit </a:t>
            </a:r>
            <a:r>
              <a:rPr lang="en-ZA" sz="1200" dirty="0" smtClean="0">
                <a:solidFill>
                  <a:prstClr val="black"/>
                </a:solidFill>
              </a:rPr>
              <a:t>trusts (immediate access to cash)</a:t>
            </a:r>
            <a:endParaRPr lang="en-ZA" sz="12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dirty="0" smtClean="0">
                <a:solidFill>
                  <a:prstClr val="black"/>
                </a:solidFill>
              </a:rPr>
              <a:t>Endowments (5 year fixed savings)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ZA" sz="12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u="sng" dirty="0" smtClean="0">
                <a:solidFill>
                  <a:prstClr val="black"/>
                </a:solidFill>
              </a:rPr>
              <a:t>Retirement savings: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dirty="0" smtClean="0">
                <a:solidFill>
                  <a:prstClr val="black"/>
                </a:solidFill>
              </a:rPr>
              <a:t>Tax-free saver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dirty="0" smtClean="0">
                <a:solidFill>
                  <a:prstClr val="black"/>
                </a:solidFill>
              </a:rPr>
              <a:t>Pension fund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dirty="0" smtClean="0">
                <a:solidFill>
                  <a:prstClr val="black"/>
                </a:solidFill>
              </a:rPr>
              <a:t>Provident fund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200" dirty="0" smtClean="0">
                <a:solidFill>
                  <a:prstClr val="black"/>
                </a:solidFill>
              </a:rPr>
              <a:t>Annuities</a:t>
            </a: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221" y="1554821"/>
            <a:ext cx="2590965" cy="136946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867" y="1934624"/>
            <a:ext cx="1810430" cy="120863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190" y="3673311"/>
            <a:ext cx="1438896" cy="80578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940" y="5782868"/>
            <a:ext cx="1461396" cy="972492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4640328" y="176064"/>
            <a:ext cx="2799470" cy="1125416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4" name="Straight Arrow Connector 3"/>
          <p:cNvCxnSpPr>
            <a:stCxn id="33" idx="6"/>
          </p:cNvCxnSpPr>
          <p:nvPr/>
        </p:nvCxnSpPr>
        <p:spPr>
          <a:xfrm>
            <a:off x="7439798" y="738772"/>
            <a:ext cx="509531" cy="276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3" idx="2"/>
          </p:cNvCxnSpPr>
          <p:nvPr/>
        </p:nvCxnSpPr>
        <p:spPr>
          <a:xfrm flipH="1">
            <a:off x="4130797" y="738772"/>
            <a:ext cx="509531" cy="289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3" idx="4"/>
            <a:endCxn id="6" idx="0"/>
          </p:cNvCxnSpPr>
          <p:nvPr/>
        </p:nvCxnSpPr>
        <p:spPr>
          <a:xfrm>
            <a:off x="6040063" y="1301480"/>
            <a:ext cx="28518" cy="1938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16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215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9</cp:revision>
  <dcterms:created xsi:type="dcterms:W3CDTF">2021-07-07T07:51:30Z</dcterms:created>
  <dcterms:modified xsi:type="dcterms:W3CDTF">2021-07-07T08:53:03Z</dcterms:modified>
</cp:coreProperties>
</file>